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77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2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344" y="114"/>
      </p:cViewPr>
      <p:guideLst>
        <p:guide orient="horz" pos="935"/>
        <p:guide pos="2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AI</a:t>
            </a:r>
            <a:r>
              <a:rPr lang="en-US" altLang="ko-KR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ko-KR" altLang="en-US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스피커의 시장 현황</a:t>
            </a:r>
            <a:r>
              <a:rPr lang="en-US" altLang="ko-KR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억원</a:t>
            </a:r>
            <a:r>
              <a:rPr lang="en-US" altLang="ko-KR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북미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04-45E8-9819-126B975E7E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2019년</c:v>
                </c:pt>
                <c:pt idx="1">
                  <c:v>2021년</c:v>
                </c:pt>
                <c:pt idx="2">
                  <c:v>2023년</c:v>
                </c:pt>
                <c:pt idx="3">
                  <c:v>2025년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6066</c:v>
                </c:pt>
                <c:pt idx="1">
                  <c:v>6442</c:v>
                </c:pt>
                <c:pt idx="2">
                  <c:v>8856</c:v>
                </c:pt>
                <c:pt idx="3">
                  <c:v>7028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유럽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2019년</c:v>
                </c:pt>
                <c:pt idx="1">
                  <c:v>2021년</c:v>
                </c:pt>
                <c:pt idx="2">
                  <c:v>2023년</c:v>
                </c:pt>
                <c:pt idx="3">
                  <c:v>2025년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2149</c:v>
                </c:pt>
                <c:pt idx="1">
                  <c:v>2344</c:v>
                </c:pt>
                <c:pt idx="2">
                  <c:v>3284</c:v>
                </c:pt>
                <c:pt idx="3">
                  <c:v>3864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  <c:majorUnit val="2000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8DB04-D8DD-4447-AD2B-A690136A8D28}" type="doc">
      <dgm:prSet loTypeId="urn:microsoft.com/office/officeart/2005/8/layout/hList3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BE042A5-0380-455F-8014-D773995AFB67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Text To Speech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78756FE-57A9-4DFB-88A0-C2935B1DF581}" type="parTrans" cxnId="{56948C49-2CB2-454B-8EF7-1CEDF31C5BA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7F25284-CE0A-4710-AB9C-22A3E4A0B838}" type="sibTrans" cxnId="{56948C49-2CB2-454B-8EF7-1CEDF31C5BA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A10AFA-2329-4417-9AC9-66F7C663C768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TTS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FA1C9A3-A292-4EE8-A1A1-F46E90482E92}" type="parTrans" cxnId="{4B6F9E25-D92E-414D-9872-AA8005B83D0B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8FF7072-EFB3-45B8-A1D0-C1E7691DF6E1}" type="sibTrans" cxnId="{4B6F9E25-D92E-414D-9872-AA8005B83D0B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507109A-6B45-48AB-BF71-ED7D90310C80}" type="pres">
      <dgm:prSet presAssocID="{4118DB04-D8DD-4447-AD2B-A690136A8D28}" presName="composite" presStyleCnt="0">
        <dgm:presLayoutVars>
          <dgm:chMax val="1"/>
          <dgm:dir/>
          <dgm:resizeHandles val="exact"/>
        </dgm:presLayoutVars>
      </dgm:prSet>
      <dgm:spPr/>
    </dgm:pt>
    <dgm:pt modelId="{782FBD76-6157-4DDE-927E-172E49D2B97C}" type="pres">
      <dgm:prSet presAssocID="{5BE042A5-0380-455F-8014-D773995AFB67}" presName="roof" presStyleLbl="dkBgShp" presStyleIdx="0" presStyleCnt="2"/>
      <dgm:spPr/>
    </dgm:pt>
    <dgm:pt modelId="{2CF67BE6-7A84-465C-A528-F0BB14F3D566}" type="pres">
      <dgm:prSet presAssocID="{5BE042A5-0380-455F-8014-D773995AFB67}" presName="pillars" presStyleCnt="0"/>
      <dgm:spPr/>
    </dgm:pt>
    <dgm:pt modelId="{BE6FABDF-BE0E-475F-82BA-48597517DE4B}" type="pres">
      <dgm:prSet presAssocID="{5BE042A5-0380-455F-8014-D773995AFB67}" presName="pillar1" presStyleLbl="node1" presStyleIdx="0" presStyleCnt="1">
        <dgm:presLayoutVars>
          <dgm:bulletEnabled val="1"/>
        </dgm:presLayoutVars>
      </dgm:prSet>
      <dgm:spPr/>
    </dgm:pt>
    <dgm:pt modelId="{7A51A13D-E4B7-4E58-BC2C-AB46EA9CDD29}" type="pres">
      <dgm:prSet presAssocID="{5BE042A5-0380-455F-8014-D773995AFB67}" presName="base" presStyleLbl="dkBgShp" presStyleIdx="1" presStyleCnt="2"/>
      <dgm:spPr/>
    </dgm:pt>
  </dgm:ptLst>
  <dgm:cxnLst>
    <dgm:cxn modelId="{D9668218-80E9-4783-AB09-49DC63AA37B7}" type="presOf" srcId="{A2A10AFA-2329-4417-9AC9-66F7C663C768}" destId="{BE6FABDF-BE0E-475F-82BA-48597517DE4B}" srcOrd="0" destOrd="0" presId="urn:microsoft.com/office/officeart/2005/8/layout/hList3"/>
    <dgm:cxn modelId="{AEC08A1B-297C-45B9-A3BB-B425BB822F52}" type="presOf" srcId="{4118DB04-D8DD-4447-AD2B-A690136A8D28}" destId="{6507109A-6B45-48AB-BF71-ED7D90310C80}" srcOrd="0" destOrd="0" presId="urn:microsoft.com/office/officeart/2005/8/layout/hList3"/>
    <dgm:cxn modelId="{4B6F9E25-D92E-414D-9872-AA8005B83D0B}" srcId="{5BE042A5-0380-455F-8014-D773995AFB67}" destId="{A2A10AFA-2329-4417-9AC9-66F7C663C768}" srcOrd="0" destOrd="0" parTransId="{4FA1C9A3-A292-4EE8-A1A1-F46E90482E92}" sibTransId="{98FF7072-EFB3-45B8-A1D0-C1E7691DF6E1}"/>
    <dgm:cxn modelId="{56948C49-2CB2-454B-8EF7-1CEDF31C5BA8}" srcId="{4118DB04-D8DD-4447-AD2B-A690136A8D28}" destId="{5BE042A5-0380-455F-8014-D773995AFB67}" srcOrd="0" destOrd="0" parTransId="{E78756FE-57A9-4DFB-88A0-C2935B1DF581}" sibTransId="{D7F25284-CE0A-4710-AB9C-22A3E4A0B838}"/>
    <dgm:cxn modelId="{D8C115D9-0D13-433A-B948-4C3E6453F639}" type="presOf" srcId="{5BE042A5-0380-455F-8014-D773995AFB67}" destId="{782FBD76-6157-4DDE-927E-172E49D2B97C}" srcOrd="0" destOrd="0" presId="urn:microsoft.com/office/officeart/2005/8/layout/hList3"/>
    <dgm:cxn modelId="{D838DE65-99BB-4BF6-B396-A226A8E4DC74}" type="presParOf" srcId="{6507109A-6B45-48AB-BF71-ED7D90310C80}" destId="{782FBD76-6157-4DDE-927E-172E49D2B97C}" srcOrd="0" destOrd="0" presId="urn:microsoft.com/office/officeart/2005/8/layout/hList3"/>
    <dgm:cxn modelId="{181898F7-82D0-4243-8FDF-BC2CF61EA9AF}" type="presParOf" srcId="{6507109A-6B45-48AB-BF71-ED7D90310C80}" destId="{2CF67BE6-7A84-465C-A528-F0BB14F3D566}" srcOrd="1" destOrd="0" presId="urn:microsoft.com/office/officeart/2005/8/layout/hList3"/>
    <dgm:cxn modelId="{55E4E5DA-4496-4335-ABCC-D5FB76C18140}" type="presParOf" srcId="{2CF67BE6-7A84-465C-A528-F0BB14F3D566}" destId="{BE6FABDF-BE0E-475F-82BA-48597517DE4B}" srcOrd="0" destOrd="0" presId="urn:microsoft.com/office/officeart/2005/8/layout/hList3"/>
    <dgm:cxn modelId="{20032E9B-CC2A-44F1-A1A9-033A72394786}" type="presParOf" srcId="{6507109A-6B45-48AB-BF71-ED7D90310C80}" destId="{7A51A13D-E4B7-4E58-BC2C-AB46EA9CDD2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276B47-4703-4DB9-9DAC-F595A03CB906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6CE31489-18FF-4FF0-9A4E-C093F7AF8CF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연속음성인식</a:t>
          </a:r>
        </a:p>
      </dgm:t>
    </dgm:pt>
    <dgm:pt modelId="{5799D8BC-989F-426B-AFEC-8A01FB9B45FA}" type="parTrans" cxnId="{D8562596-3591-4919-8685-721F0EFA962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8CC656-B4AA-414E-9A20-CE4ACE923804}" type="sibTrans" cxnId="{D8562596-3591-4919-8685-721F0EFA962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BF46E06-14D9-493E-8CC0-A292A4652DFE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음향</a:t>
          </a:r>
          <a:br>
            <a:rPr lang="en-US" altLang="ko-KR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모델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422504-CF51-4D24-8D64-414F4194D35F}" type="parTrans" cxnId="{578A7B86-9E13-4EA2-B063-F29A49F8917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62CAB20-8C79-4C43-8600-7A9B4AF96317}" type="sibTrans" cxnId="{578A7B86-9E13-4EA2-B063-F29A49F8917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CE4B527-4C76-4CD2-B435-3EE3CCDD2A60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언어</a:t>
          </a:r>
          <a:br>
            <a:rPr lang="en-US" altLang="ko-KR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모델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0B3B25B-DE43-40C8-A5F9-2CAC44DA5D97}" type="parTrans" cxnId="{9E71F045-8DAD-4D76-8B6E-7A209EC9A2E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108FAD3-D4D9-4D91-8A8E-DE31D75AFC69}" type="sibTrans" cxnId="{9E71F045-8DAD-4D76-8B6E-7A209EC9A2E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526BB9B-1366-4C23-B746-EC93598E980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발음</a:t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사전</a:t>
          </a:r>
        </a:p>
      </dgm:t>
    </dgm:pt>
    <dgm:pt modelId="{74A1507D-A7B9-4ACE-91C4-5A1739A0C0AA}" type="parTrans" cxnId="{3EEA54C6-0CE3-4479-93E1-ABBBFB47493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AAE3315-81EE-4D23-8D3D-075CB7A8DAC7}" type="sibTrans" cxnId="{3EEA54C6-0CE3-4479-93E1-ABBBFB47493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4AC1B59-B629-4B0C-A380-C592D2801450}" type="pres">
      <dgm:prSet presAssocID="{EA276B47-4703-4DB9-9DAC-F595A03CB90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3BE2858-3D8F-4BF9-881F-BC99A7B4A0A9}" type="pres">
      <dgm:prSet presAssocID="{6CE31489-18FF-4FF0-9A4E-C093F7AF8CFE}" presName="centerShape" presStyleLbl="node0" presStyleIdx="0" presStyleCnt="1"/>
      <dgm:spPr/>
    </dgm:pt>
    <dgm:pt modelId="{E64A3261-1BE2-4C1F-B036-E6F861A53192}" type="pres">
      <dgm:prSet presAssocID="{2C422504-CF51-4D24-8D64-414F4194D35F}" presName="parTrans" presStyleLbl="bgSibTrans2D1" presStyleIdx="0" presStyleCnt="3"/>
      <dgm:spPr/>
    </dgm:pt>
    <dgm:pt modelId="{E45C4390-008F-4AE7-8679-17CD484CF0F1}" type="pres">
      <dgm:prSet presAssocID="{7BF46E06-14D9-493E-8CC0-A292A4652DFE}" presName="node" presStyleLbl="node1" presStyleIdx="0" presStyleCnt="3">
        <dgm:presLayoutVars>
          <dgm:bulletEnabled val="1"/>
        </dgm:presLayoutVars>
      </dgm:prSet>
      <dgm:spPr/>
    </dgm:pt>
    <dgm:pt modelId="{37F32630-1C72-4E5F-86DE-AA89C5E1AD61}" type="pres">
      <dgm:prSet presAssocID="{D0B3B25B-DE43-40C8-A5F9-2CAC44DA5D97}" presName="parTrans" presStyleLbl="bgSibTrans2D1" presStyleIdx="1" presStyleCnt="3"/>
      <dgm:spPr/>
    </dgm:pt>
    <dgm:pt modelId="{76707DB7-F917-4201-9957-062CF6EE6537}" type="pres">
      <dgm:prSet presAssocID="{BCE4B527-4C76-4CD2-B435-3EE3CCDD2A60}" presName="node" presStyleLbl="node1" presStyleIdx="1" presStyleCnt="3">
        <dgm:presLayoutVars>
          <dgm:bulletEnabled val="1"/>
        </dgm:presLayoutVars>
      </dgm:prSet>
      <dgm:spPr/>
    </dgm:pt>
    <dgm:pt modelId="{09223D49-0405-4C6F-AE0F-A3323FAF73AE}" type="pres">
      <dgm:prSet presAssocID="{74A1507D-A7B9-4ACE-91C4-5A1739A0C0AA}" presName="parTrans" presStyleLbl="bgSibTrans2D1" presStyleIdx="2" presStyleCnt="3"/>
      <dgm:spPr/>
    </dgm:pt>
    <dgm:pt modelId="{5C276AE5-8A2A-48E0-A4D0-D965D38132F3}" type="pres">
      <dgm:prSet presAssocID="{6526BB9B-1366-4C23-B746-EC93598E980B}" presName="node" presStyleLbl="node1" presStyleIdx="2" presStyleCnt="3">
        <dgm:presLayoutVars>
          <dgm:bulletEnabled val="1"/>
        </dgm:presLayoutVars>
      </dgm:prSet>
      <dgm:spPr/>
    </dgm:pt>
  </dgm:ptLst>
  <dgm:cxnLst>
    <dgm:cxn modelId="{CE64380D-40C8-4F81-9638-FBDE4220AC2D}" type="presOf" srcId="{74A1507D-A7B9-4ACE-91C4-5A1739A0C0AA}" destId="{09223D49-0405-4C6F-AE0F-A3323FAF73AE}" srcOrd="0" destOrd="0" presId="urn:microsoft.com/office/officeart/2005/8/layout/radial4"/>
    <dgm:cxn modelId="{9E71F045-8DAD-4D76-8B6E-7A209EC9A2ED}" srcId="{6CE31489-18FF-4FF0-9A4E-C093F7AF8CFE}" destId="{BCE4B527-4C76-4CD2-B435-3EE3CCDD2A60}" srcOrd="1" destOrd="0" parTransId="{D0B3B25B-DE43-40C8-A5F9-2CAC44DA5D97}" sibTransId="{9108FAD3-D4D9-4D91-8A8E-DE31D75AFC69}"/>
    <dgm:cxn modelId="{C0F80856-D169-46F0-B666-0F36BD7B7191}" type="presOf" srcId="{BCE4B527-4C76-4CD2-B435-3EE3CCDD2A60}" destId="{76707DB7-F917-4201-9957-062CF6EE6537}" srcOrd="0" destOrd="0" presId="urn:microsoft.com/office/officeart/2005/8/layout/radial4"/>
    <dgm:cxn modelId="{52C74179-02C7-4B61-8B4A-462167636482}" type="presOf" srcId="{7BF46E06-14D9-493E-8CC0-A292A4652DFE}" destId="{E45C4390-008F-4AE7-8679-17CD484CF0F1}" srcOrd="0" destOrd="0" presId="urn:microsoft.com/office/officeart/2005/8/layout/radial4"/>
    <dgm:cxn modelId="{578A7B86-9E13-4EA2-B063-F29A49F8917F}" srcId="{6CE31489-18FF-4FF0-9A4E-C093F7AF8CFE}" destId="{7BF46E06-14D9-493E-8CC0-A292A4652DFE}" srcOrd="0" destOrd="0" parTransId="{2C422504-CF51-4D24-8D64-414F4194D35F}" sibTransId="{E62CAB20-8C79-4C43-8600-7A9B4AF96317}"/>
    <dgm:cxn modelId="{328F1A94-37C8-4CA6-A672-CF1CFCF31048}" type="presOf" srcId="{6526BB9B-1366-4C23-B746-EC93598E980B}" destId="{5C276AE5-8A2A-48E0-A4D0-D965D38132F3}" srcOrd="0" destOrd="0" presId="urn:microsoft.com/office/officeart/2005/8/layout/radial4"/>
    <dgm:cxn modelId="{D8562596-3591-4919-8685-721F0EFA962A}" srcId="{EA276B47-4703-4DB9-9DAC-F595A03CB906}" destId="{6CE31489-18FF-4FF0-9A4E-C093F7AF8CFE}" srcOrd="0" destOrd="0" parTransId="{5799D8BC-989F-426B-AFEC-8A01FB9B45FA}" sibTransId="{B08CC656-B4AA-414E-9A20-CE4ACE923804}"/>
    <dgm:cxn modelId="{D859D09B-316D-4893-B522-1E819D9E64F7}" type="presOf" srcId="{2C422504-CF51-4D24-8D64-414F4194D35F}" destId="{E64A3261-1BE2-4C1F-B036-E6F861A53192}" srcOrd="0" destOrd="0" presId="urn:microsoft.com/office/officeart/2005/8/layout/radial4"/>
    <dgm:cxn modelId="{3EEA54C6-0CE3-4479-93E1-ABBBFB474931}" srcId="{6CE31489-18FF-4FF0-9A4E-C093F7AF8CFE}" destId="{6526BB9B-1366-4C23-B746-EC93598E980B}" srcOrd="2" destOrd="0" parTransId="{74A1507D-A7B9-4ACE-91C4-5A1739A0C0AA}" sibTransId="{EAAE3315-81EE-4D23-8D3D-075CB7A8DAC7}"/>
    <dgm:cxn modelId="{844A35C9-94F1-43E3-BFAD-EB590F91AAA4}" type="presOf" srcId="{EA276B47-4703-4DB9-9DAC-F595A03CB906}" destId="{B4AC1B59-B629-4B0C-A380-C592D2801450}" srcOrd="0" destOrd="0" presId="urn:microsoft.com/office/officeart/2005/8/layout/radial4"/>
    <dgm:cxn modelId="{EE4EDED3-CA2F-4D5B-AAE2-C122D2E7F321}" type="presOf" srcId="{D0B3B25B-DE43-40C8-A5F9-2CAC44DA5D97}" destId="{37F32630-1C72-4E5F-86DE-AA89C5E1AD61}" srcOrd="0" destOrd="0" presId="urn:microsoft.com/office/officeart/2005/8/layout/radial4"/>
    <dgm:cxn modelId="{373FBEF1-BB6A-4198-941A-C9B931CC6DA1}" type="presOf" srcId="{6CE31489-18FF-4FF0-9A4E-C093F7AF8CFE}" destId="{93BE2858-3D8F-4BF9-881F-BC99A7B4A0A9}" srcOrd="0" destOrd="0" presId="urn:microsoft.com/office/officeart/2005/8/layout/radial4"/>
    <dgm:cxn modelId="{A913EFC2-8764-4D78-9993-6E8BA6CF0316}" type="presParOf" srcId="{B4AC1B59-B629-4B0C-A380-C592D2801450}" destId="{93BE2858-3D8F-4BF9-881F-BC99A7B4A0A9}" srcOrd="0" destOrd="0" presId="urn:microsoft.com/office/officeart/2005/8/layout/radial4"/>
    <dgm:cxn modelId="{96D13C02-B791-4304-A524-6876D6873260}" type="presParOf" srcId="{B4AC1B59-B629-4B0C-A380-C592D2801450}" destId="{E64A3261-1BE2-4C1F-B036-E6F861A53192}" srcOrd="1" destOrd="0" presId="urn:microsoft.com/office/officeart/2005/8/layout/radial4"/>
    <dgm:cxn modelId="{BFD0CE72-9F29-4C4F-BC10-A754EE0DB55C}" type="presParOf" srcId="{B4AC1B59-B629-4B0C-A380-C592D2801450}" destId="{E45C4390-008F-4AE7-8679-17CD484CF0F1}" srcOrd="2" destOrd="0" presId="urn:microsoft.com/office/officeart/2005/8/layout/radial4"/>
    <dgm:cxn modelId="{D1807854-9774-4483-A267-00D4C6130C4C}" type="presParOf" srcId="{B4AC1B59-B629-4B0C-A380-C592D2801450}" destId="{37F32630-1C72-4E5F-86DE-AA89C5E1AD61}" srcOrd="3" destOrd="0" presId="urn:microsoft.com/office/officeart/2005/8/layout/radial4"/>
    <dgm:cxn modelId="{BAF9E975-BBF6-465C-AC66-C78DEA19602D}" type="presParOf" srcId="{B4AC1B59-B629-4B0C-A380-C592D2801450}" destId="{76707DB7-F917-4201-9957-062CF6EE6537}" srcOrd="4" destOrd="0" presId="urn:microsoft.com/office/officeart/2005/8/layout/radial4"/>
    <dgm:cxn modelId="{5DC97809-ACAA-40A3-AD6B-0F741FFDA910}" type="presParOf" srcId="{B4AC1B59-B629-4B0C-A380-C592D2801450}" destId="{09223D49-0405-4C6F-AE0F-A3323FAF73AE}" srcOrd="5" destOrd="0" presId="urn:microsoft.com/office/officeart/2005/8/layout/radial4"/>
    <dgm:cxn modelId="{5D69E044-9D38-4728-A451-741307ECC88D}" type="presParOf" srcId="{B4AC1B59-B629-4B0C-A380-C592D2801450}" destId="{5C276AE5-8A2A-48E0-A4D0-D965D38132F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2FBD76-6157-4DDE-927E-172E49D2B97C}">
      <dsp:nvSpPr>
        <dsp:cNvPr id="0" name=""/>
        <dsp:cNvSpPr/>
      </dsp:nvSpPr>
      <dsp:spPr>
        <a:xfrm>
          <a:off x="0" y="0"/>
          <a:ext cx="2020219" cy="4306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Text To Speech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0" y="0"/>
        <a:ext cx="2020219" cy="430659"/>
      </dsp:txXfrm>
    </dsp:sp>
    <dsp:sp modelId="{BE6FABDF-BE0E-475F-82BA-48597517DE4B}">
      <dsp:nvSpPr>
        <dsp:cNvPr id="0" name=""/>
        <dsp:cNvSpPr/>
      </dsp:nvSpPr>
      <dsp:spPr>
        <a:xfrm>
          <a:off x="0" y="430659"/>
          <a:ext cx="2020219" cy="904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TTS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0" y="430659"/>
        <a:ext cx="2020219" cy="904384"/>
      </dsp:txXfrm>
    </dsp:sp>
    <dsp:sp modelId="{7A51A13D-E4B7-4E58-BC2C-AB46EA9CDD29}">
      <dsp:nvSpPr>
        <dsp:cNvPr id="0" name=""/>
        <dsp:cNvSpPr/>
      </dsp:nvSpPr>
      <dsp:spPr>
        <a:xfrm>
          <a:off x="0" y="1335043"/>
          <a:ext cx="2020219" cy="10048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E2858-3D8F-4BF9-881F-BC99A7B4A0A9}">
      <dsp:nvSpPr>
        <dsp:cNvPr id="0" name=""/>
        <dsp:cNvSpPr/>
      </dsp:nvSpPr>
      <dsp:spPr>
        <a:xfrm>
          <a:off x="1308214" y="1181150"/>
          <a:ext cx="967719" cy="9677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연속음성인식</a:t>
          </a:r>
        </a:p>
      </dsp:txBody>
      <dsp:txXfrm>
        <a:off x="1449933" y="1322869"/>
        <a:ext cx="684281" cy="684281"/>
      </dsp:txXfrm>
    </dsp:sp>
    <dsp:sp modelId="{E64A3261-1BE2-4C1F-B036-E6F861A53192}">
      <dsp:nvSpPr>
        <dsp:cNvPr id="0" name=""/>
        <dsp:cNvSpPr/>
      </dsp:nvSpPr>
      <dsp:spPr>
        <a:xfrm rot="12900000">
          <a:off x="660777" y="1003764"/>
          <a:ext cx="767762" cy="27580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5C4390-008F-4AE7-8679-17CD484CF0F1}">
      <dsp:nvSpPr>
        <dsp:cNvPr id="0" name=""/>
        <dsp:cNvSpPr/>
      </dsp:nvSpPr>
      <dsp:spPr>
        <a:xfrm>
          <a:off x="270534" y="553746"/>
          <a:ext cx="919333" cy="7354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음향</a:t>
          </a:r>
          <a:br>
            <a:rPr lang="en-US" altLang="ko-KR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모델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92075" y="575287"/>
        <a:ext cx="876251" cy="692385"/>
      </dsp:txXfrm>
    </dsp:sp>
    <dsp:sp modelId="{37F32630-1C72-4E5F-86DE-AA89C5E1AD61}">
      <dsp:nvSpPr>
        <dsp:cNvPr id="0" name=""/>
        <dsp:cNvSpPr/>
      </dsp:nvSpPr>
      <dsp:spPr>
        <a:xfrm rot="16200000">
          <a:off x="1408192" y="614684"/>
          <a:ext cx="767762" cy="27580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07DB7-F917-4201-9957-062CF6EE6537}">
      <dsp:nvSpPr>
        <dsp:cNvPr id="0" name=""/>
        <dsp:cNvSpPr/>
      </dsp:nvSpPr>
      <dsp:spPr>
        <a:xfrm>
          <a:off x="1332407" y="970"/>
          <a:ext cx="919333" cy="735467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언어</a:t>
          </a:r>
          <a:br>
            <a:rPr lang="en-US" altLang="ko-KR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모델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53948" y="22511"/>
        <a:ext cx="876251" cy="692385"/>
      </dsp:txXfrm>
    </dsp:sp>
    <dsp:sp modelId="{09223D49-0405-4C6F-AE0F-A3323FAF73AE}">
      <dsp:nvSpPr>
        <dsp:cNvPr id="0" name=""/>
        <dsp:cNvSpPr/>
      </dsp:nvSpPr>
      <dsp:spPr>
        <a:xfrm rot="19500000">
          <a:off x="2155608" y="1003764"/>
          <a:ext cx="767762" cy="27580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276AE5-8A2A-48E0-A4D0-D965D38132F3}">
      <dsp:nvSpPr>
        <dsp:cNvPr id="0" name=""/>
        <dsp:cNvSpPr/>
      </dsp:nvSpPr>
      <dsp:spPr>
        <a:xfrm>
          <a:off x="2394279" y="553746"/>
          <a:ext cx="919333" cy="735467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발음</a:t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사전</a:t>
          </a:r>
        </a:p>
      </dsp:txBody>
      <dsp:txXfrm>
        <a:off x="2415820" y="575287"/>
        <a:ext cx="876251" cy="692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962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8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FBFA8-66C3-E7B1-2B82-7C1C84FD6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82D057A-5537-87A6-46C3-38632D4FC9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19BBE49-AC12-EE9B-7938-1572BE05F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6063E73-A8B6-F73D-1F0F-B8DDCD6E49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1631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607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3800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0371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hexagon">
            <a:avLst>
              <a:gd name="adj" fmla="val 39176"/>
              <a:gd name="vf" fmla="val 1154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snip2Same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55"/>
            <a:ext cx="9906000" cy="1106424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6176964"/>
            <a:ext cx="1430730" cy="5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4953000" y="0"/>
            <a:ext cx="4953000" cy="6858000"/>
          </a:xfrm>
          <a:prstGeom prst="parallelogram">
            <a:avLst/>
          </a:prstGeom>
          <a:blipFill dpi="0"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Smart Speaker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9" y="148046"/>
            <a:ext cx="2063931" cy="68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2777980" y="1976581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570291" y="1450109"/>
            <a:ext cx="1162724" cy="886690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2777980" y="3195779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570291" y="2669307"/>
            <a:ext cx="1162724" cy="886690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2777980" y="4414394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지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570291" y="3887922"/>
            <a:ext cx="1162724" cy="886690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2777980" y="5628102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570291" y="5101630"/>
            <a:ext cx="1162724" cy="886690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3808429" y="1681728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스마트 스피커란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?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3808429" y="2905122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스마트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vs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일반 스피커 비교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3808429" y="4105848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연도별 스마트 스피커 시장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3808429" y="5324050"/>
            <a:ext cx="546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스마트 스피커 구조도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2A5D5B7-EFF3-4DEF-A1C0-CAC43BCA74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4" t="3416" r="5128" b="68290"/>
          <a:stretch/>
        </p:blipFill>
        <p:spPr>
          <a:xfrm>
            <a:off x="468754" y="1422242"/>
            <a:ext cx="1696826" cy="144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81778-B96A-2A33-927C-6E60D9951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442FB2-77BE-6294-A7C1-01A67FEC6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스마트 스피커란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9F0703-85E0-D305-A55A-587D91BC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17A7D5AC-D434-F0A1-97B7-5E0600A849D1}"/>
              </a:ext>
            </a:extLst>
          </p:cNvPr>
          <p:cNvSpPr txBox="1">
            <a:spLocks/>
          </p:cNvSpPr>
          <p:nvPr/>
        </p:nvSpPr>
        <p:spPr>
          <a:xfrm>
            <a:off x="445909" y="3863045"/>
            <a:ext cx="8779054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스마트 스피커란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인공지능 기반 음성인식을 활용하여 음악 감상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정보 검색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일정 관리 등 다양한 기능을 수행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스마트 기기를 연결하고 제어하는 중심 장치 역할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3E9B91DE-4F86-0D12-5AF1-B3B8D568E3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74346" y="2053541"/>
            <a:ext cx="1787380" cy="1375459"/>
          </a:xfrm>
          <a:prstGeom prst="rect">
            <a:avLst/>
          </a:prstGeom>
        </p:spPr>
      </p:pic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BFEF26E-6F4B-241E-F6A0-C6C7C7922A52}"/>
              </a:ext>
            </a:extLst>
          </p:cNvPr>
          <p:cNvSpPr txBox="1">
            <a:spLocks/>
          </p:cNvSpPr>
          <p:nvPr/>
        </p:nvSpPr>
        <p:spPr>
          <a:xfrm>
            <a:off x="445909" y="1493022"/>
            <a:ext cx="6956377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Smart Speaker</a:t>
            </a: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Next-generation user interface for issuing commands and using various functions as if talking to a computer</a:t>
            </a:r>
          </a:p>
        </p:txBody>
      </p:sp>
    </p:spTree>
    <p:extLst>
      <p:ext uri="{BB962C8B-B14F-4D97-AF65-F5344CB8AC3E}">
        <p14:creationId xmlns:p14="http://schemas.microsoft.com/office/powerpoint/2010/main" val="46186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603770" y="2485987"/>
            <a:ext cx="1127100" cy="8532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핵심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기능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603768" y="4183229"/>
            <a:ext cx="1127100" cy="16992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9" name="배지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730870" y="1690178"/>
            <a:ext cx="3787200" cy="792000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30870" y="1690178"/>
            <a:ext cx="3787200" cy="792000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 스피커</a:t>
            </a:r>
          </a:p>
        </p:txBody>
      </p:sp>
      <p:sp>
        <p:nvSpPr>
          <p:cNvPr id="12" name="배지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5516142" y="1690178"/>
            <a:ext cx="3787200" cy="792000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다이아몬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5516142" y="1690178"/>
            <a:ext cx="3787200" cy="792000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일반 스피커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스마트 </a:t>
            </a:r>
            <a:r>
              <a:rPr lang="en-US" altLang="ko-KR" dirty="0"/>
              <a:t>vs </a:t>
            </a:r>
            <a:r>
              <a:rPr lang="ko-KR" altLang="en-US" dirty="0"/>
              <a:t>일반 스피커 비교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16" name="사각형: 잘린 한쪽 모서리 15">
            <a:extLst>
              <a:ext uri="{FF2B5EF4-FFF2-40B4-BE49-F238E27FC236}">
                <a16:creationId xmlns:a16="http://schemas.microsoft.com/office/drawing/2014/main" id="{5BB8EEAC-87A3-4E72-A02E-E0E300483ADA}"/>
              </a:ext>
            </a:extLst>
          </p:cNvPr>
          <p:cNvSpPr/>
          <p:nvPr/>
        </p:nvSpPr>
        <p:spPr>
          <a:xfrm>
            <a:off x="603770" y="3333569"/>
            <a:ext cx="1127100" cy="8532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인터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페이스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663860"/>
              </p:ext>
            </p:extLst>
          </p:nvPr>
        </p:nvGraphicFramePr>
        <p:xfrm>
          <a:off x="1730870" y="2485989"/>
          <a:ext cx="7570544" cy="339932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78527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785272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943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음성 비서 기반의 상호작용 및 기능 확장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음원 재생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81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음성 명령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터치 버튼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앱 제어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터치 버튼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리모컨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유선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무선 연결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84943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음성으로 다양한 기능을 손쉽게 이용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음향 재생에 최적화되어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고음질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구현에 유리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943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스마트 홈 허브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지속적인 소프트웨어 업데이트 기능 추가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Hi-Fi,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모니터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포터블 등 용도에 따른 선택의 폭이 넓음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연도별 스마트 스피커 시장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640486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520455" y="2379800"/>
            <a:ext cx="2402730" cy="495300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유럽 </a:t>
            </a:r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점차 상승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양쪽 모서리가 둥근 사각형 5"/>
          <p:cNvSpPr/>
          <p:nvPr/>
        </p:nvSpPr>
        <p:spPr>
          <a:xfrm>
            <a:off x="5024438" y="1428736"/>
            <a:ext cx="4286280" cy="4429156"/>
          </a:xfrm>
          <a:prstGeom prst="snip1Rect">
            <a:avLst>
              <a:gd name="adj" fmla="val 787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스마트 스피커 구조도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한쪽 모서리는 잘리고 다른 쪽 모서리는 둥근 사각형 4"/>
          <p:cNvSpPr/>
          <p:nvPr/>
        </p:nvSpPr>
        <p:spPr>
          <a:xfrm flipV="1">
            <a:off x="530045" y="1428736"/>
            <a:ext cx="4286280" cy="4429156"/>
          </a:xfrm>
          <a:prstGeom prst="snip1Rect">
            <a:avLst>
              <a:gd name="adj" fmla="val 853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6" name="다이어그램 25">
            <a:extLst>
              <a:ext uri="{FF2B5EF4-FFF2-40B4-BE49-F238E27FC236}">
                <a16:creationId xmlns:a16="http://schemas.microsoft.com/office/drawing/2014/main" id="{558CB9B0-676E-4F58-8FBF-DD57E22FAE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7581890"/>
              </p:ext>
            </p:extLst>
          </p:nvPr>
        </p:nvGraphicFramePr>
        <p:xfrm>
          <a:off x="2446442" y="4257140"/>
          <a:ext cx="2020219" cy="1435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다이어그램 26">
            <a:extLst>
              <a:ext uri="{FF2B5EF4-FFF2-40B4-BE49-F238E27FC236}">
                <a16:creationId xmlns:a16="http://schemas.microsoft.com/office/drawing/2014/main" id="{9F13C323-CB06-4C96-826F-5BA5D35B60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603455"/>
              </p:ext>
            </p:extLst>
          </p:nvPr>
        </p:nvGraphicFramePr>
        <p:xfrm>
          <a:off x="1153704" y="1809287"/>
          <a:ext cx="3584148" cy="2149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0" name="순서도: 순차적 액세스 저장소 29">
            <a:extLst>
              <a:ext uri="{FF2B5EF4-FFF2-40B4-BE49-F238E27FC236}">
                <a16:creationId xmlns:a16="http://schemas.microsoft.com/office/drawing/2014/main" id="{DAB0BB4C-A4D0-47F9-98A5-6FD11299763E}"/>
              </a:ext>
            </a:extLst>
          </p:cNvPr>
          <p:cNvSpPr/>
          <p:nvPr/>
        </p:nvSpPr>
        <p:spPr>
          <a:xfrm>
            <a:off x="638702" y="5128181"/>
            <a:ext cx="1718000" cy="646230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전처리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기법</a:t>
            </a:r>
          </a:p>
        </p:txBody>
      </p:sp>
      <p:sp>
        <p:nvSpPr>
          <p:cNvPr id="43" name="설명선: 왼쪽/오른쪽 화살표 42">
            <a:extLst>
              <a:ext uri="{FF2B5EF4-FFF2-40B4-BE49-F238E27FC236}">
                <a16:creationId xmlns:a16="http://schemas.microsoft.com/office/drawing/2014/main" id="{2B5A226D-69A4-4E90-8EB5-79D87C83BEF6}"/>
              </a:ext>
            </a:extLst>
          </p:cNvPr>
          <p:cNvSpPr/>
          <p:nvPr/>
        </p:nvSpPr>
        <p:spPr>
          <a:xfrm>
            <a:off x="638702" y="3423756"/>
            <a:ext cx="1718000" cy="703471"/>
          </a:xfrm>
          <a:prstGeom prst="leftRightArrowCallout">
            <a:avLst>
              <a:gd name="adj1" fmla="val 50000"/>
              <a:gd name="adj2" fmla="val 25000"/>
              <a:gd name="adj3" fmla="val 16966"/>
              <a:gd name="adj4" fmla="val 70718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와이파이</a:t>
            </a:r>
          </a:p>
        </p:txBody>
      </p:sp>
      <p:sp>
        <p:nvSpPr>
          <p:cNvPr id="32" name="자유형 49">
            <a:extLst>
              <a:ext uri="{FF2B5EF4-FFF2-40B4-BE49-F238E27FC236}">
                <a16:creationId xmlns:a16="http://schemas.microsoft.com/office/drawing/2014/main" id="{59F82D5A-236B-44F9-806D-07F20CE04C2F}"/>
              </a:ext>
            </a:extLst>
          </p:cNvPr>
          <p:cNvSpPr/>
          <p:nvPr/>
        </p:nvSpPr>
        <p:spPr>
          <a:xfrm>
            <a:off x="832271" y="4242076"/>
            <a:ext cx="1330860" cy="80964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음질향상</a:t>
            </a:r>
          </a:p>
        </p:txBody>
      </p:sp>
      <p:sp>
        <p:nvSpPr>
          <p:cNvPr id="33" name="평행 사변형 32">
            <a:extLst>
              <a:ext uri="{FF2B5EF4-FFF2-40B4-BE49-F238E27FC236}">
                <a16:creationId xmlns:a16="http://schemas.microsoft.com/office/drawing/2014/main" id="{B299DB51-ADCD-4250-B0E0-FA303617842E}"/>
              </a:ext>
            </a:extLst>
          </p:cNvPr>
          <p:cNvSpPr/>
          <p:nvPr/>
        </p:nvSpPr>
        <p:spPr>
          <a:xfrm flipH="1">
            <a:off x="5392691" y="1239360"/>
            <a:ext cx="1655963" cy="461863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자연어</a:t>
            </a:r>
          </a:p>
        </p:txBody>
      </p:sp>
      <p:sp>
        <p:nvSpPr>
          <p:cNvPr id="35" name="배지 34">
            <a:extLst>
              <a:ext uri="{FF2B5EF4-FFF2-40B4-BE49-F238E27FC236}">
                <a16:creationId xmlns:a16="http://schemas.microsoft.com/office/drawing/2014/main" id="{E9FDA150-B395-4ED9-8076-DFCD33EDB325}"/>
              </a:ext>
            </a:extLst>
          </p:cNvPr>
          <p:cNvSpPr/>
          <p:nvPr/>
        </p:nvSpPr>
        <p:spPr>
          <a:xfrm>
            <a:off x="1023679" y="1239360"/>
            <a:ext cx="3299012" cy="461863"/>
          </a:xfrm>
          <a:prstGeom prst="plaque">
            <a:avLst>
              <a:gd name="adj" fmla="val 1549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음성 인식</a:t>
            </a:r>
          </a:p>
        </p:txBody>
      </p:sp>
      <p:sp>
        <p:nvSpPr>
          <p:cNvPr id="36" name="평행 사변형 35">
            <a:extLst>
              <a:ext uri="{FF2B5EF4-FFF2-40B4-BE49-F238E27FC236}">
                <a16:creationId xmlns:a16="http://schemas.microsoft.com/office/drawing/2014/main" id="{373C2189-C0E1-43E1-8156-FD88DFBC64C0}"/>
              </a:ext>
            </a:extLst>
          </p:cNvPr>
          <p:cNvSpPr/>
          <p:nvPr/>
        </p:nvSpPr>
        <p:spPr>
          <a:xfrm>
            <a:off x="7192521" y="1239360"/>
            <a:ext cx="1655963" cy="461863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처리</a:t>
            </a:r>
          </a:p>
        </p:txBody>
      </p:sp>
      <p:sp>
        <p:nvSpPr>
          <p:cNvPr id="37" name="사각형: 둥근 위쪽 모서리 36">
            <a:extLst>
              <a:ext uri="{FF2B5EF4-FFF2-40B4-BE49-F238E27FC236}">
                <a16:creationId xmlns:a16="http://schemas.microsoft.com/office/drawing/2014/main" id="{57B3DB6E-7D5E-4279-B1C0-F7EC226257D5}"/>
              </a:ext>
            </a:extLst>
          </p:cNvPr>
          <p:cNvSpPr/>
          <p:nvPr/>
        </p:nvSpPr>
        <p:spPr>
          <a:xfrm>
            <a:off x="5453032" y="3847271"/>
            <a:ext cx="3429092" cy="1869949"/>
          </a:xfrm>
          <a:prstGeom prst="round2Same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순서도: 저장 데이터 37">
            <a:extLst>
              <a:ext uri="{FF2B5EF4-FFF2-40B4-BE49-F238E27FC236}">
                <a16:creationId xmlns:a16="http://schemas.microsoft.com/office/drawing/2014/main" id="{945D7361-509E-4DB4-B536-875B94559936}"/>
              </a:ext>
            </a:extLst>
          </p:cNvPr>
          <p:cNvSpPr/>
          <p:nvPr/>
        </p:nvSpPr>
        <p:spPr>
          <a:xfrm>
            <a:off x="5166446" y="2965152"/>
            <a:ext cx="1941820" cy="612000"/>
          </a:xfrm>
          <a:prstGeom prst="flowChartOnlineStorag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자연어 해석</a:t>
            </a:r>
          </a:p>
        </p:txBody>
      </p:sp>
      <p:sp>
        <p:nvSpPr>
          <p:cNvPr id="42" name="순서도: 화면 표시 41">
            <a:extLst>
              <a:ext uri="{FF2B5EF4-FFF2-40B4-BE49-F238E27FC236}">
                <a16:creationId xmlns:a16="http://schemas.microsoft.com/office/drawing/2014/main" id="{4638E5B8-8C6D-406C-9479-C20582562ABC}"/>
              </a:ext>
            </a:extLst>
          </p:cNvPr>
          <p:cNvSpPr/>
          <p:nvPr/>
        </p:nvSpPr>
        <p:spPr>
          <a:xfrm>
            <a:off x="5736343" y="4002717"/>
            <a:ext cx="2862470" cy="737464"/>
          </a:xfrm>
          <a:prstGeom prst="flowChartDisplay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지식 데이터베이스</a:t>
            </a:r>
          </a:p>
        </p:txBody>
      </p:sp>
      <p:sp>
        <p:nvSpPr>
          <p:cNvPr id="44" name="순서도: 문서 43">
            <a:extLst>
              <a:ext uri="{FF2B5EF4-FFF2-40B4-BE49-F238E27FC236}">
                <a16:creationId xmlns:a16="http://schemas.microsoft.com/office/drawing/2014/main" id="{DA222774-8D5B-4D1C-AFCD-237862C21837}"/>
              </a:ext>
            </a:extLst>
          </p:cNvPr>
          <p:cNvSpPr/>
          <p:nvPr/>
        </p:nvSpPr>
        <p:spPr>
          <a:xfrm>
            <a:off x="5357161" y="1891689"/>
            <a:ext cx="959798" cy="884762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오류 교정</a:t>
            </a:r>
          </a:p>
        </p:txBody>
      </p:sp>
      <p:sp>
        <p:nvSpPr>
          <p:cNvPr id="53" name="별: 꼭짓점 8개 52">
            <a:extLst>
              <a:ext uri="{FF2B5EF4-FFF2-40B4-BE49-F238E27FC236}">
                <a16:creationId xmlns:a16="http://schemas.microsoft.com/office/drawing/2014/main" id="{80312DC9-E984-4B3E-827E-57980FA06C46}"/>
              </a:ext>
            </a:extLst>
          </p:cNvPr>
          <p:cNvSpPr/>
          <p:nvPr/>
        </p:nvSpPr>
        <p:spPr>
          <a:xfrm rot="19980681">
            <a:off x="6501104" y="1891689"/>
            <a:ext cx="1332948" cy="884762"/>
          </a:xfrm>
          <a:prstGeom prst="star8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품사 분석</a:t>
            </a:r>
          </a:p>
        </p:txBody>
      </p:sp>
      <p:sp>
        <p:nvSpPr>
          <p:cNvPr id="54" name="순서도: 문서 53">
            <a:extLst>
              <a:ext uri="{FF2B5EF4-FFF2-40B4-BE49-F238E27FC236}">
                <a16:creationId xmlns:a16="http://schemas.microsoft.com/office/drawing/2014/main" id="{96E8E45D-EADB-4BBE-A3CF-EC56B05CD371}"/>
              </a:ext>
            </a:extLst>
          </p:cNvPr>
          <p:cNvSpPr/>
          <p:nvPr/>
        </p:nvSpPr>
        <p:spPr>
          <a:xfrm flipH="1">
            <a:off x="8001755" y="1891689"/>
            <a:ext cx="959798" cy="884762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언어별 문법</a:t>
            </a: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92446C8F-4C13-40FB-AB3B-1EEB8317D9E5}"/>
              </a:ext>
            </a:extLst>
          </p:cNvPr>
          <p:cNvCxnSpPr>
            <a:cxnSpLocks/>
            <a:stCxn id="42" idx="2"/>
            <a:endCxn id="60" idx="0"/>
          </p:cNvCxnSpPr>
          <p:nvPr/>
        </p:nvCxnSpPr>
        <p:spPr>
          <a:xfrm>
            <a:off x="7167578" y="4740181"/>
            <a:ext cx="0" cy="391876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headEnd type="diamond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십자형 58">
            <a:extLst>
              <a:ext uri="{FF2B5EF4-FFF2-40B4-BE49-F238E27FC236}">
                <a16:creationId xmlns:a16="http://schemas.microsoft.com/office/drawing/2014/main" id="{59943141-B124-4844-B1FB-605F79D58668}"/>
              </a:ext>
            </a:extLst>
          </p:cNvPr>
          <p:cNvSpPr/>
          <p:nvPr/>
        </p:nvSpPr>
        <p:spPr>
          <a:xfrm>
            <a:off x="7235792" y="2965152"/>
            <a:ext cx="1941820" cy="612000"/>
          </a:xfrm>
          <a:prstGeom prst="plu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의미분석</a:t>
            </a:r>
          </a:p>
        </p:txBody>
      </p:sp>
      <p:sp>
        <p:nvSpPr>
          <p:cNvPr id="60" name="사각형: 모서리가 접힌 도형 59">
            <a:extLst>
              <a:ext uri="{FF2B5EF4-FFF2-40B4-BE49-F238E27FC236}">
                <a16:creationId xmlns:a16="http://schemas.microsoft.com/office/drawing/2014/main" id="{836948B2-41C2-45D5-AE2F-47E88B227CD2}"/>
              </a:ext>
            </a:extLst>
          </p:cNvPr>
          <p:cNvSpPr/>
          <p:nvPr/>
        </p:nvSpPr>
        <p:spPr>
          <a:xfrm>
            <a:off x="6459692" y="5132057"/>
            <a:ext cx="1415772" cy="440769"/>
          </a:xfrm>
          <a:prstGeom prst="foldedCorner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서비스 제공</a:t>
            </a:r>
          </a:p>
        </p:txBody>
      </p: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1141</TotalTime>
  <Words>220</Words>
  <Application>Microsoft Office PowerPoint</Application>
  <PresentationFormat>A4 용지(210x297mm)</PresentationFormat>
  <Paragraphs>66</Paragraphs>
  <Slides>6</Slides>
  <Notes>6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스마트 스피커란?</vt:lpstr>
      <vt:lpstr>2. 스마트 vs 일반 스피커 비교</vt:lpstr>
      <vt:lpstr>3. 연도별 스마트 스피커 시장 현황</vt:lpstr>
      <vt:lpstr>4. 스마트 스피커 구조도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91</cp:revision>
  <cp:lastPrinted>2025-02-16T12:18:54Z</cp:lastPrinted>
  <dcterms:created xsi:type="dcterms:W3CDTF">2023-07-20T02:58:21Z</dcterms:created>
  <dcterms:modified xsi:type="dcterms:W3CDTF">2025-08-10T23:45:59Z</dcterms:modified>
</cp:coreProperties>
</file>